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310" r:id="rId2"/>
    <p:sldId id="369" r:id="rId3"/>
    <p:sldId id="257" r:id="rId4"/>
    <p:sldId id="258" r:id="rId5"/>
    <p:sldId id="259" r:id="rId6"/>
    <p:sldId id="260" r:id="rId7"/>
    <p:sldId id="261" r:id="rId8"/>
    <p:sldId id="269" r:id="rId9"/>
    <p:sldId id="264" r:id="rId10"/>
    <p:sldId id="265" r:id="rId11"/>
    <p:sldId id="266" r:id="rId12"/>
    <p:sldId id="278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6" r:id="rId23"/>
    <p:sldId id="277" r:id="rId24"/>
    <p:sldId id="279" r:id="rId25"/>
    <p:sldId id="311" r:id="rId26"/>
    <p:sldId id="327" r:id="rId27"/>
    <p:sldId id="346" r:id="rId28"/>
    <p:sldId id="328" r:id="rId29"/>
    <p:sldId id="347" r:id="rId30"/>
    <p:sldId id="363" r:id="rId31"/>
    <p:sldId id="364" r:id="rId32"/>
    <p:sldId id="365" r:id="rId33"/>
    <p:sldId id="385" r:id="rId34"/>
    <p:sldId id="370" r:id="rId35"/>
    <p:sldId id="371" r:id="rId36"/>
    <p:sldId id="396" r:id="rId37"/>
    <p:sldId id="308" r:id="rId38"/>
    <p:sldId id="373" r:id="rId39"/>
    <p:sldId id="372" r:id="rId40"/>
    <p:sldId id="374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312" r:id="rId50"/>
    <p:sldId id="331" r:id="rId51"/>
    <p:sldId id="348" r:id="rId52"/>
    <p:sldId id="333" r:id="rId53"/>
    <p:sldId id="349" r:id="rId54"/>
    <p:sldId id="366" r:id="rId55"/>
    <p:sldId id="367" r:id="rId56"/>
    <p:sldId id="368" r:id="rId57"/>
    <p:sldId id="375" r:id="rId58"/>
    <p:sldId id="397" r:id="rId59"/>
    <p:sldId id="309" r:id="rId60"/>
    <p:sldId id="378" r:id="rId61"/>
    <p:sldId id="288" r:id="rId62"/>
    <p:sldId id="294" r:id="rId63"/>
    <p:sldId id="297" r:id="rId64"/>
    <p:sldId id="296" r:id="rId65"/>
    <p:sldId id="293" r:id="rId66"/>
    <p:sldId id="313" r:id="rId67"/>
    <p:sldId id="289" r:id="rId68"/>
    <p:sldId id="291" r:id="rId69"/>
    <p:sldId id="292" r:id="rId70"/>
    <p:sldId id="314" r:id="rId71"/>
    <p:sldId id="335" r:id="rId72"/>
    <p:sldId id="350" r:id="rId73"/>
    <p:sldId id="351" r:id="rId74"/>
    <p:sldId id="352" r:id="rId75"/>
    <p:sldId id="355" r:id="rId76"/>
    <p:sldId id="356" r:id="rId77"/>
    <p:sldId id="357" r:id="rId78"/>
    <p:sldId id="358" r:id="rId79"/>
    <p:sldId id="390" r:id="rId80"/>
    <p:sldId id="379" r:id="rId81"/>
    <p:sldId id="398" r:id="rId82"/>
    <p:sldId id="315" r:id="rId83"/>
    <p:sldId id="376" r:id="rId84"/>
    <p:sldId id="377" r:id="rId85"/>
    <p:sldId id="301" r:id="rId86"/>
    <p:sldId id="300" r:id="rId87"/>
    <p:sldId id="302" r:id="rId88"/>
    <p:sldId id="299" r:id="rId89"/>
    <p:sldId id="298" r:id="rId90"/>
    <p:sldId id="306" r:id="rId91"/>
    <p:sldId id="305" r:id="rId92"/>
    <p:sldId id="303" r:id="rId93"/>
    <p:sldId id="317" r:id="rId94"/>
    <p:sldId id="304" r:id="rId95"/>
    <p:sldId id="316" r:id="rId96"/>
    <p:sldId id="339" r:id="rId97"/>
    <p:sldId id="353" r:id="rId98"/>
    <p:sldId id="359" r:id="rId99"/>
    <p:sldId id="360" r:id="rId100"/>
    <p:sldId id="361" r:id="rId101"/>
    <p:sldId id="362" r:id="rId102"/>
    <p:sldId id="381" r:id="rId103"/>
    <p:sldId id="382" r:id="rId104"/>
    <p:sldId id="395" r:id="rId105"/>
    <p:sldId id="399" r:id="rId106"/>
    <p:sldId id="318" r:id="rId107"/>
    <p:sldId id="380" r:id="rId108"/>
    <p:sldId id="325" r:id="rId109"/>
    <p:sldId id="319" r:id="rId110"/>
    <p:sldId id="320" r:id="rId111"/>
    <p:sldId id="326" r:id="rId112"/>
    <p:sldId id="321" r:id="rId113"/>
    <p:sldId id="322" r:id="rId114"/>
    <p:sldId id="323" r:id="rId115"/>
    <p:sldId id="324" r:id="rId116"/>
    <p:sldId id="354" r:id="rId117"/>
    <p:sldId id="383" r:id="rId118"/>
    <p:sldId id="384" r:id="rId119"/>
    <p:sldId id="400" r:id="rId120"/>
  </p:sldIdLst>
  <p:sldSz cx="9144000" cy="6858000" type="screen4x3"/>
  <p:notesSz cx="6797675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3AA1D4-EE4D-49E3-A85A-2F2743650A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34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7A82-D5C2-47CC-BD92-EE2C5C98A309}" type="datetimeFigureOut">
              <a:rPr lang="nl-NL" smtClean="0"/>
              <a:pPr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8845-C425-42C7-B833-D13C130B28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93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04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8845-C425-42C7-B833-D13C130B2864}" type="slidenum">
              <a:rPr lang="nl-NL" smtClean="0"/>
              <a:pPr/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1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79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BFC9-6335-4B0F-97B0-22520D6C81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0EC2-75DE-4A1E-BC89-BABC84F72E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8494-62A0-45F0-B659-797F802B9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CA27-DD91-4315-B37B-FCA05AA2CF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9D85-D40E-4DEC-ABBD-CE40B66D36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4076-91FA-42F8-8CA5-4E4272473F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6CF0-5228-4F9D-ADD9-24637EED3E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E41E-DC2B-4414-AF6C-485C27EF57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07F0-9E5A-4AA5-BCF5-CFFC9BB51F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7045-EB5B-4575-AF0E-32D8CA111E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90FA-D440-48DB-B24F-8FDDC4922D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59247E-3974-44BA-8697-0A713DBD08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1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opruim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-42863"/>
            <a:ext cx="7812087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999038" y="5516563"/>
            <a:ext cx="16875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opruimen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mama</a:t>
            </a:r>
          </a:p>
          <a:p>
            <a:pPr eaLnBrk="1" hangingPunct="1">
              <a:buFontTx/>
              <a:buNone/>
            </a:pPr>
            <a:r>
              <a:rPr lang="nl-NL"/>
              <a:t>trap niet op de mat</a:t>
            </a:r>
          </a:p>
          <a:p>
            <a:pPr eaLnBrk="1" hangingPunct="1">
              <a:buFontTx/>
              <a:buNone/>
            </a:pPr>
            <a:r>
              <a:rPr lang="nl-NL"/>
              <a:t>die is nat en glad</a:t>
            </a:r>
          </a:p>
          <a:p>
            <a:pPr eaLnBrk="1" hangingPunct="1">
              <a:buFontTx/>
              <a:buNone/>
            </a:pPr>
            <a:r>
              <a:rPr lang="nl-NL"/>
              <a:t>ja schat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tante nans</a:t>
            </a:r>
          </a:p>
          <a:p>
            <a:pPr eaLnBrk="1" hangingPunct="1">
              <a:buFontTx/>
              <a:buNone/>
            </a:pPr>
            <a:r>
              <a:rPr lang="nl-NL"/>
              <a:t>zat op een gans</a:t>
            </a:r>
          </a:p>
          <a:p>
            <a:pPr eaLnBrk="1" hangingPunct="1">
              <a:buFontTx/>
              <a:buNone/>
            </a:pPr>
            <a:r>
              <a:rPr lang="nl-NL"/>
              <a:t>wip zei de gans</a:t>
            </a:r>
          </a:p>
          <a:p>
            <a:pPr eaLnBrk="1" hangingPunct="1">
              <a:buFontTx/>
              <a:buNone/>
            </a:pPr>
            <a:r>
              <a:rPr lang="nl-NL"/>
              <a:t>en weg was tante nans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Zoek je match:</a:t>
            </a:r>
          </a:p>
          <a:p>
            <a:r>
              <a:rPr lang="nl-NL" dirty="0"/>
              <a:t>Je krijgt een kaartje met een zin erop en zoekt het kaartje dat erbij hoort:</a:t>
            </a:r>
          </a:p>
          <a:p>
            <a:pPr marL="0" indent="0">
              <a:buNone/>
            </a:pPr>
            <a:r>
              <a:rPr lang="nl-NL" dirty="0" err="1"/>
              <a:t>Bijv</a:t>
            </a:r>
            <a:r>
              <a:rPr lang="nl-NL" dirty="0"/>
              <a:t>:	* de jongen loopt op straat</a:t>
            </a:r>
          </a:p>
          <a:p>
            <a:pPr marL="0" indent="0">
              <a:buNone/>
            </a:pPr>
            <a:r>
              <a:rPr lang="nl-NL" dirty="0"/>
              <a:t>	* </a:t>
            </a:r>
            <a:r>
              <a:rPr lang="nl-NL" u="sng" dirty="0"/>
              <a:t>hij</a:t>
            </a:r>
            <a:r>
              <a:rPr lang="nl-NL" dirty="0"/>
              <a:t> loopt op straat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Match? Ga naast elkaar staan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2283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enkelvoud/meervoud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Tafelrondje</a:t>
            </a:r>
          </a:p>
          <a:p>
            <a:r>
              <a:rPr lang="nl-NL" dirty="0"/>
              <a:t>Eerste leerling zegt een woord met de/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ervoor</a:t>
            </a:r>
          </a:p>
          <a:p>
            <a:r>
              <a:rPr lang="nl-NL" dirty="0"/>
              <a:t>Volgende leerling maakt er meervoud van en zegt het goede lidwoord ervoor</a:t>
            </a:r>
          </a:p>
          <a:p>
            <a:r>
              <a:rPr lang="nl-NL" dirty="0"/>
              <a:t>Volgende zegt een nieuw woord enz.</a:t>
            </a:r>
          </a:p>
        </p:txBody>
      </p:sp>
    </p:spTree>
    <p:extLst>
      <p:ext uri="{BB962C8B-B14F-4D97-AF65-F5344CB8AC3E}">
        <p14:creationId xmlns:p14="http://schemas.microsoft.com/office/powerpoint/2010/main" val="32587265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http://www.schooltv.nl/video/ruby-en-de-bal-ruby-vindt-een-bal/#</a:t>
            </a:r>
          </a:p>
        </p:txBody>
      </p:sp>
    </p:spTree>
    <p:extLst>
      <p:ext uri="{BB962C8B-B14F-4D97-AF65-F5344CB8AC3E}">
        <p14:creationId xmlns:p14="http://schemas.microsoft.com/office/powerpoint/2010/main" val="19621104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1269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bal </a:t>
            </a:r>
          </a:p>
          <a:p>
            <a:r>
              <a:rPr lang="nl-NL" dirty="0"/>
              <a:t>het doel</a:t>
            </a:r>
          </a:p>
          <a:p>
            <a:r>
              <a:rPr lang="nl-NL" dirty="0"/>
              <a:t>het hek</a:t>
            </a:r>
          </a:p>
          <a:p>
            <a:r>
              <a:rPr lang="nl-NL" dirty="0"/>
              <a:t>de kring</a:t>
            </a:r>
          </a:p>
          <a:p>
            <a:r>
              <a:rPr lang="nl-NL" dirty="0"/>
              <a:t>gooien</a:t>
            </a:r>
          </a:p>
          <a:p>
            <a:r>
              <a:rPr lang="nl-NL" dirty="0"/>
              <a:t>vasthouden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3467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4577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5876925"/>
            <a:ext cx="4968875" cy="711200"/>
          </a:xfrm>
        </p:spPr>
        <p:txBody>
          <a:bodyPr/>
          <a:lstStyle/>
          <a:p>
            <a:pPr eaLnBrk="1" hangingPunct="1"/>
            <a:r>
              <a:rPr lang="nl-NL" sz="2800"/>
              <a:t>(hard) weg rennen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small_20-33732a601b437427cac598c31d089c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5662"/>
            <a:ext cx="6561126" cy="406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24300" y="6092825"/>
            <a:ext cx="347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nl-NL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2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Wat is het ook alweer?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de plaats</a:t>
            </a:r>
          </a:p>
          <a:p>
            <a:pPr eaLnBrk="1" hangingPunct="1">
              <a:buFontTx/>
              <a:buNone/>
            </a:pPr>
            <a:r>
              <a:rPr lang="nl-NL" dirty="0"/>
              <a:t>hard</a:t>
            </a:r>
          </a:p>
          <a:p>
            <a:pPr eaLnBrk="1" hangingPunct="1">
              <a:buFontTx/>
              <a:buNone/>
            </a:pPr>
            <a:r>
              <a:rPr lang="nl-NL" dirty="0"/>
              <a:t>iemand</a:t>
            </a:r>
          </a:p>
          <a:p>
            <a:pPr eaLnBrk="1" hangingPunct="1">
              <a:buFontTx/>
              <a:buNone/>
            </a:pPr>
            <a:r>
              <a:rPr lang="nl-NL" dirty="0"/>
              <a:t>niemand</a:t>
            </a:r>
          </a:p>
          <a:p>
            <a:pPr eaLnBrk="1" hangingPunct="1">
              <a:buFontTx/>
              <a:buNone/>
            </a:pPr>
            <a:r>
              <a:rPr lang="nl-NL" dirty="0"/>
              <a:t>verder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Opha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81724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63988" y="5589588"/>
            <a:ext cx="17875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ophangen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taalfunctie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wie doet er mee?</a:t>
            </a:r>
          </a:p>
          <a:p>
            <a:pPr eaLnBrk="1" hangingPunct="1">
              <a:buFontTx/>
              <a:buNone/>
            </a:pPr>
            <a:r>
              <a:rPr lang="nl-NL"/>
              <a:t>wie is hem?</a:t>
            </a:r>
          </a:p>
          <a:p>
            <a:pPr eaLnBrk="1" hangingPunct="1">
              <a:buFontTx/>
              <a:buNone/>
            </a:pPr>
            <a:r>
              <a:rPr lang="nl-NL"/>
              <a:t>dat is niet eerlijk?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aftelversje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iene miene mutte</a:t>
            </a:r>
          </a:p>
          <a:p>
            <a:pPr eaLnBrk="1" hangingPunct="1">
              <a:buFontTx/>
              <a:buNone/>
            </a:pPr>
            <a:r>
              <a:rPr lang="nl-NL"/>
              <a:t>tien pond grutte</a:t>
            </a:r>
          </a:p>
          <a:p>
            <a:pPr eaLnBrk="1" hangingPunct="1">
              <a:buFontTx/>
              <a:buNone/>
            </a:pPr>
            <a:r>
              <a:rPr lang="nl-NL"/>
              <a:t>tien pond kaas</a:t>
            </a:r>
          </a:p>
          <a:p>
            <a:pPr eaLnBrk="1" hangingPunct="1">
              <a:buFontTx/>
              <a:buNone/>
            </a:pPr>
            <a:r>
              <a:rPr lang="nl-NL"/>
              <a:t>iene miene mutte is de baas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a/aa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naam		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plaat			bak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praat		tak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raam		zak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gaan			lak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vaas			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vaak			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kaas			bal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mama</a:t>
            </a:r>
          </a:p>
          <a:p>
            <a:pPr eaLnBrk="1" hangingPunct="1">
              <a:buFontTx/>
              <a:buNone/>
            </a:pPr>
            <a:r>
              <a:rPr lang="nl-NL"/>
              <a:t>trap niet op de mat</a:t>
            </a:r>
          </a:p>
          <a:p>
            <a:pPr eaLnBrk="1" hangingPunct="1">
              <a:buFontTx/>
              <a:buNone/>
            </a:pPr>
            <a:r>
              <a:rPr lang="nl-NL"/>
              <a:t>die is nat en glad</a:t>
            </a:r>
          </a:p>
          <a:p>
            <a:pPr eaLnBrk="1" hangingPunct="1">
              <a:buFontTx/>
              <a:buNone/>
            </a:pPr>
            <a:r>
              <a:rPr lang="nl-NL"/>
              <a:t>ja schat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tante nans</a:t>
            </a:r>
          </a:p>
          <a:p>
            <a:pPr eaLnBrk="1" hangingPunct="1">
              <a:buFontTx/>
              <a:buNone/>
            </a:pPr>
            <a:r>
              <a:rPr lang="nl-NL"/>
              <a:t>zat op een gans</a:t>
            </a:r>
          </a:p>
          <a:p>
            <a:pPr eaLnBrk="1" hangingPunct="1">
              <a:buFontTx/>
              <a:buNone/>
            </a:pPr>
            <a:r>
              <a:rPr lang="nl-NL"/>
              <a:t>wip zei de gans</a:t>
            </a:r>
          </a:p>
          <a:p>
            <a:pPr eaLnBrk="1" hangingPunct="1">
              <a:buFontTx/>
              <a:buNone/>
            </a:pPr>
            <a:r>
              <a:rPr lang="nl-NL"/>
              <a:t>en weg was tante nans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plaats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plaats			de plaatsen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Tafelrondje:</a:t>
            </a:r>
          </a:p>
          <a:p>
            <a:r>
              <a:rPr lang="nl-NL" dirty="0"/>
              <a:t>Leerling vraagt aan de volgende leerling of hij/zij een spelletje wil spelen </a:t>
            </a:r>
          </a:p>
          <a:p>
            <a:pPr marL="0" indent="0">
              <a:buNone/>
            </a:pPr>
            <a:r>
              <a:rPr lang="nl-NL" dirty="0"/>
              <a:t>   (voetballen, tikkertje, verstoppertje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r>
              <a:rPr lang="nl-NL" dirty="0"/>
              <a:t>De volgende geeft antwoord:</a:t>
            </a:r>
          </a:p>
          <a:p>
            <a:pPr marL="0" indent="0">
              <a:buNone/>
            </a:pPr>
            <a:r>
              <a:rPr lang="nl-NL" dirty="0"/>
              <a:t> “Ja ik doe mee / ja ik wil meedoen”</a:t>
            </a:r>
          </a:p>
          <a:p>
            <a:pPr marL="0" indent="0">
              <a:buNone/>
            </a:pPr>
            <a:r>
              <a:rPr lang="nl-NL" dirty="0"/>
              <a:t> “Nee ik doe niet mee ik ga….” en stelt       </a:t>
            </a:r>
          </a:p>
          <a:p>
            <a:pPr marL="0" indent="0">
              <a:buNone/>
            </a:pPr>
            <a:r>
              <a:rPr lang="nl-NL" dirty="0"/>
              <a:t>  daarna dezelfde vraag aan volgende </a:t>
            </a:r>
            <a:r>
              <a:rPr lang="nl-NL" dirty="0" err="1"/>
              <a:t>llng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5283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Tweetalcoach: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Werkblad maken</a:t>
            </a:r>
          </a:p>
          <a:p>
            <a:r>
              <a:rPr lang="nl-NL" dirty="0"/>
              <a:t>Schrijf of zeg het verkleinwoord, de ander coacht en verbetert waar nodig</a:t>
            </a:r>
          </a:p>
          <a:p>
            <a:pPr marL="0" indent="0">
              <a:buNone/>
            </a:pPr>
            <a:r>
              <a:rPr lang="nl-NL" dirty="0"/>
              <a:t>   ieder een rijtje</a:t>
            </a:r>
          </a:p>
          <a:p>
            <a:r>
              <a:rPr lang="nl-NL" dirty="0"/>
              <a:t>Bij de tweede oefening van verkleinwoord het grote woord maken, ook ieder een rijtje</a:t>
            </a:r>
          </a:p>
        </p:txBody>
      </p:sp>
    </p:spTree>
    <p:extLst>
      <p:ext uri="{BB962C8B-B14F-4D97-AF65-F5344CB8AC3E}">
        <p14:creationId xmlns:p14="http://schemas.microsoft.com/office/powerpoint/2010/main" val="393454372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78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0830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27463" y="5516563"/>
            <a:ext cx="1465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plaat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lini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39020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79613" y="5805488"/>
            <a:ext cx="6121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liniaal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k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119813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9838" y="5734050"/>
            <a:ext cx="1452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image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2009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87713" y="5734050"/>
            <a:ext cx="26431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pennendoos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hoog%20eiken%20kastje%20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54977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75" y="5516563"/>
            <a:ext cx="17240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kastje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gymen_7227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0768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48100" y="5661025"/>
            <a:ext cx="15652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gymmen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Picture 4" descr="gro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13188" y="5805488"/>
            <a:ext cx="16065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groep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ga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2449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425825" y="5805488"/>
            <a:ext cx="1473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7547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nl-NL" sz="2800" dirty="0"/>
              <a:t>Woord van de dag:    opruimen</a:t>
            </a:r>
          </a:p>
        </p:txBody>
      </p:sp>
    </p:spTree>
    <p:extLst>
      <p:ext uri="{BB962C8B-B14F-4D97-AF65-F5344CB8AC3E}">
        <p14:creationId xmlns:p14="http://schemas.microsoft.com/office/powerpoint/2010/main" val="275532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4" descr="g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2989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754438" y="5876925"/>
            <a:ext cx="14874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4" descr="etui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164387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68738" y="5949950"/>
            <a:ext cx="12652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etui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2532" name="Picture 4" descr="voorlezen_k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616575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500438" y="5949950"/>
            <a:ext cx="1730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voorlezen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3556" name="Picture 4" descr="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29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56038" y="5805488"/>
            <a:ext cx="11557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4580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6659562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500438" y="5734050"/>
            <a:ext cx="19875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opschrijven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iedereen</a:t>
            </a:r>
          </a:p>
          <a:p>
            <a:pPr eaLnBrk="1" hangingPunct="1">
              <a:buFontTx/>
              <a:buNone/>
            </a:pPr>
            <a:r>
              <a:rPr lang="nl-NL"/>
              <a:t>op weg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bel</a:t>
            </a:r>
          </a:p>
          <a:p>
            <a:pPr eaLnBrk="1" hangingPunct="1">
              <a:buFontTx/>
              <a:buNone/>
            </a:pPr>
            <a:r>
              <a:rPr lang="nl-NL"/>
              <a:t>de gang</a:t>
            </a:r>
          </a:p>
          <a:p>
            <a:pPr eaLnBrk="1" hangingPunct="1">
              <a:buFontTx/>
              <a:buNone/>
            </a:pPr>
            <a:r>
              <a:rPr lang="nl-NL"/>
              <a:t>de groep</a:t>
            </a:r>
          </a:p>
          <a:p>
            <a:pPr eaLnBrk="1" hangingPunct="1">
              <a:buFontTx/>
              <a:buNone/>
            </a:pPr>
            <a:r>
              <a:rPr lang="nl-NL"/>
              <a:t>de kring</a:t>
            </a:r>
          </a:p>
          <a:p>
            <a:pPr eaLnBrk="1" hangingPunct="1">
              <a:buFontTx/>
              <a:buNone/>
            </a:pPr>
            <a:r>
              <a:rPr lang="nl-NL"/>
              <a:t>de/het liniaal</a:t>
            </a:r>
          </a:p>
          <a:p>
            <a:pPr eaLnBrk="1" hangingPunct="1">
              <a:buFontTx/>
              <a:buNone/>
            </a:pPr>
            <a:r>
              <a:rPr lang="nl-NL"/>
              <a:t>de pennendoos</a:t>
            </a:r>
          </a:p>
          <a:p>
            <a:pPr eaLnBrk="1" hangingPunct="1">
              <a:buFontTx/>
              <a:buNone/>
            </a:pPr>
            <a:r>
              <a:rPr lang="nl-NL"/>
              <a:t>de plaat</a:t>
            </a:r>
          </a:p>
          <a:p>
            <a:pPr eaLnBrk="1" hangingPunct="1">
              <a:buFontTx/>
              <a:buNone/>
            </a:pPr>
            <a:r>
              <a:rPr lang="nl-NL"/>
              <a:t>de schooltas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bel				de bellen</a:t>
            </a:r>
          </a:p>
          <a:p>
            <a:pPr eaLnBrk="1" hangingPunct="1">
              <a:buFontTx/>
              <a:buNone/>
            </a:pPr>
            <a:r>
              <a:rPr lang="nl-NL"/>
              <a:t>de gang				de gangen</a:t>
            </a:r>
          </a:p>
          <a:p>
            <a:pPr eaLnBrk="1" hangingPunct="1">
              <a:buFontTx/>
              <a:buNone/>
            </a:pPr>
            <a:r>
              <a:rPr lang="nl-NL"/>
              <a:t>de groep				de groepen</a:t>
            </a:r>
          </a:p>
          <a:p>
            <a:pPr eaLnBrk="1" hangingPunct="1">
              <a:buFontTx/>
              <a:buNone/>
            </a:pPr>
            <a:r>
              <a:rPr lang="nl-NL"/>
              <a:t>de kring				de kringen</a:t>
            </a:r>
          </a:p>
          <a:p>
            <a:pPr eaLnBrk="1" hangingPunct="1">
              <a:buFontTx/>
              <a:buNone/>
            </a:pPr>
            <a:r>
              <a:rPr lang="nl-NL"/>
              <a:t>de/het liniaal			de linialen</a:t>
            </a:r>
          </a:p>
          <a:p>
            <a:pPr eaLnBrk="1" hangingPunct="1">
              <a:buFontTx/>
              <a:buNone/>
            </a:pPr>
            <a:r>
              <a:rPr lang="nl-NL"/>
              <a:t>de pennendoos		de pennendozen</a:t>
            </a:r>
          </a:p>
          <a:p>
            <a:pPr eaLnBrk="1" hangingPunct="1">
              <a:buFontTx/>
              <a:buNone/>
            </a:pPr>
            <a:r>
              <a:rPr lang="nl-NL"/>
              <a:t>de plaat				de platen</a:t>
            </a:r>
          </a:p>
          <a:p>
            <a:pPr eaLnBrk="1" hangingPunct="1">
              <a:buFontTx/>
              <a:buNone/>
            </a:pPr>
            <a:r>
              <a:rPr lang="nl-NL"/>
              <a:t>de schooltas			de schooltassen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kastje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kastje			de kastjes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5876925"/>
            <a:ext cx="3816350" cy="711200"/>
          </a:xfrm>
        </p:spPr>
        <p:txBody>
          <a:bodyPr/>
          <a:lstStyle/>
          <a:p>
            <a:pPr eaLnBrk="1" hangingPunct="1"/>
            <a:r>
              <a:rPr lang="nl-NL" sz="2800"/>
              <a:t>(weg) rennen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6" name="Picture 4" descr="small_20-33732a601b437427cac598c31d089c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a/aa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naam		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plaat			bak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praat		tak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raam		zak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gaan			lak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vaas			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vaak			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kaas			bal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mama</a:t>
            </a:r>
          </a:p>
          <a:p>
            <a:pPr eaLnBrk="1" hangingPunct="1">
              <a:buFontTx/>
              <a:buNone/>
            </a:pPr>
            <a:r>
              <a:rPr lang="nl-NL"/>
              <a:t>trap niet op de mat</a:t>
            </a:r>
          </a:p>
          <a:p>
            <a:pPr eaLnBrk="1" hangingPunct="1">
              <a:buFontTx/>
              <a:buNone/>
            </a:pPr>
            <a:r>
              <a:rPr lang="nl-NL"/>
              <a:t>die is nat en glad</a:t>
            </a:r>
          </a:p>
          <a:p>
            <a:pPr eaLnBrk="1" hangingPunct="1">
              <a:buFontTx/>
              <a:buNone/>
            </a:pPr>
            <a:r>
              <a:rPr lang="nl-NL"/>
              <a:t>ja schat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tante nans</a:t>
            </a:r>
          </a:p>
          <a:p>
            <a:pPr eaLnBrk="1" hangingPunct="1">
              <a:buFontTx/>
              <a:buNone/>
            </a:pPr>
            <a:r>
              <a:rPr lang="nl-NL"/>
              <a:t>zat op een gans</a:t>
            </a:r>
          </a:p>
          <a:p>
            <a:pPr eaLnBrk="1" hangingPunct="1">
              <a:buFontTx/>
              <a:buNone/>
            </a:pPr>
            <a:r>
              <a:rPr lang="nl-NL"/>
              <a:t>wip zei de gans</a:t>
            </a:r>
          </a:p>
          <a:p>
            <a:pPr eaLnBrk="1" hangingPunct="1">
              <a:buFontTx/>
              <a:buNone/>
            </a:pPr>
            <a:r>
              <a:rPr lang="nl-NL"/>
              <a:t>en weg was tante nans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95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enkelvoud/meervoud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gaan we doen?                     </a:t>
            </a:r>
          </a:p>
          <a:p>
            <a:pPr marL="0" indent="0">
              <a:buNone/>
            </a:pPr>
            <a:endParaRPr lang="nl-NL" sz="800" u="sng" dirty="0"/>
          </a:p>
          <a:p>
            <a:pPr marL="0" indent="0">
              <a:buNone/>
            </a:pPr>
            <a:r>
              <a:rPr lang="nl-NL" u="sng" dirty="0"/>
              <a:t>Stijgen/dalen in tweetallen:</a:t>
            </a:r>
          </a:p>
          <a:p>
            <a:r>
              <a:rPr lang="nl-NL" dirty="0"/>
              <a:t>De ene leerling blijft zitten en zegt een woord uit het verhaal van vandaag met  de/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ervoor</a:t>
            </a:r>
          </a:p>
          <a:p>
            <a:r>
              <a:rPr lang="nl-NL" dirty="0"/>
              <a:t>De andere leerling gaat staan en zegt het woord in het meervoud met het lidwoord ervoor</a:t>
            </a:r>
          </a:p>
        </p:txBody>
      </p:sp>
    </p:spTree>
    <p:extLst>
      <p:ext uri="{BB962C8B-B14F-4D97-AF65-F5344CB8AC3E}">
        <p14:creationId xmlns:p14="http://schemas.microsoft.com/office/powerpoint/2010/main" val="1284873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663" y="332656"/>
            <a:ext cx="8229600" cy="720080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663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gaan we doen?</a:t>
            </a:r>
          </a:p>
          <a:p>
            <a:pPr marL="0" indent="0">
              <a:buNone/>
            </a:pPr>
            <a:r>
              <a:rPr lang="nl-NL" u="sng" dirty="0"/>
              <a:t>Tweegesprek op tijd/samenvatten:</a:t>
            </a:r>
          </a:p>
          <a:p>
            <a:pPr marL="0" indent="0">
              <a:buNone/>
            </a:pPr>
            <a:endParaRPr lang="nl-NL" sz="9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Maak tweetallen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ene leerling vertelt aan de andere in 2 minuten over het weekend (wat heb je gedaan, gegeten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Daarna wisselen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 verteld aan de groep wat de andere leerling gedaan heeft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757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04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2344865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7547"/>
          <a:stretch>
            <a:fillRect/>
          </a:stretch>
        </p:blipFill>
        <p:spPr bwMode="auto">
          <a:xfrm>
            <a:off x="4139952" y="1916832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037"/>
            <a:ext cx="8229600" cy="1143000"/>
          </a:xfrm>
        </p:spPr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nl-NL" dirty="0"/>
              <a:t>opruimen</a:t>
            </a:r>
          </a:p>
          <a:p>
            <a:r>
              <a:rPr lang="nl-NL" dirty="0"/>
              <a:t>de bel</a:t>
            </a:r>
          </a:p>
          <a:p>
            <a:r>
              <a:rPr lang="nl-NL" dirty="0"/>
              <a:t>de gang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kastje</a:t>
            </a:r>
          </a:p>
          <a:p>
            <a:r>
              <a:rPr lang="nl-NL" dirty="0"/>
              <a:t>de kring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liniaal</a:t>
            </a:r>
          </a:p>
          <a:p>
            <a:r>
              <a:rPr lang="nl-NL" dirty="0"/>
              <a:t>alleen - samen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894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schrij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48712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46463" y="5734050"/>
            <a:ext cx="20050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opschrijven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48125" y="5913438"/>
            <a:ext cx="304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 van de 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weggooien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024336" cy="29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1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1748" name="Picture 4" descr="Set-van-10-cijfer-klimgre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76675" y="5661025"/>
            <a:ext cx="1543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cijfer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2772" name="Picture 4" descr="prullenb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5435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0063" y="5516563"/>
            <a:ext cx="23463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prullenbak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3796" name="Picture 4" descr="maatregel-weggooien_tcm92-45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005387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336800" y="5661025"/>
            <a:ext cx="3327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weggooien - indoen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houten-vloer-olieen-gr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52475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40163" y="5589588"/>
            <a:ext cx="1465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vloer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af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40941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700463" y="5516563"/>
            <a:ext cx="1543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afval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6867" name="Picture 4" descr="4239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3053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054475" y="5949950"/>
            <a:ext cx="146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hoek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k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26427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27463" y="5949950"/>
            <a:ext cx="14652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schrij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406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722688" y="5516563"/>
            <a:ext cx="20050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opschrijven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0622"/>
            <a:ext cx="8229600" cy="994122"/>
          </a:xfrm>
        </p:spPr>
        <p:txBody>
          <a:bodyPr/>
          <a:lstStyle/>
          <a:p>
            <a:pPr eaLnBrk="1" hangingPunct="1"/>
            <a:r>
              <a:rPr lang="nl-NL" dirty="0"/>
              <a:t>Wat gaan we doen?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u="sng" dirty="0"/>
              <a:t>Schoudermaatje: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/>
              <a:t>Vraag aan de ander hoe hij/zij heet: </a:t>
            </a:r>
          </a:p>
          <a:p>
            <a:pPr marL="0" indent="0" eaLnBrk="1" hangingPunct="1">
              <a:buNone/>
            </a:pPr>
            <a:r>
              <a:rPr lang="nl-NL" dirty="0"/>
              <a:t>   Hoe heet je?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/>
              <a:t>De ander antwoord: Ik heet….</a:t>
            </a:r>
          </a:p>
          <a:p>
            <a:pPr eaLnBrk="1" hangingPunct="1">
              <a:buFontTx/>
              <a:buNone/>
            </a:pPr>
            <a:endParaRPr lang="nl-NL" sz="900" dirty="0"/>
          </a:p>
          <a:p>
            <a:pPr eaLnBrk="1" hangingPunct="1">
              <a:buFontTx/>
              <a:buNone/>
            </a:pPr>
            <a:r>
              <a:rPr lang="nl-NL" u="sng" dirty="0"/>
              <a:t>Rondpraat: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/>
              <a:t>Leerling zegt tegen leerling naast hem/haar: Ik ben…jaar. Hoe oud ben jij?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/>
              <a:t>Volgende leerling antwoord en stelt dezelfde vraag aan de volgende</a:t>
            </a:r>
          </a:p>
          <a:p>
            <a:pPr eaLnBrk="1" hangingPunct="1">
              <a:buFontTx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Schooltas_lr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8577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27313" y="5734050"/>
            <a:ext cx="55451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rugzak / de schooltas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hoek</a:t>
            </a:r>
          </a:p>
          <a:p>
            <a:pPr eaLnBrk="1" hangingPunct="1">
              <a:buFontTx/>
              <a:buNone/>
            </a:pPr>
            <a:r>
              <a:rPr lang="nl-NL"/>
              <a:t>de juf</a:t>
            </a:r>
          </a:p>
          <a:p>
            <a:pPr eaLnBrk="1" hangingPunct="1">
              <a:buFontTx/>
              <a:buNone/>
            </a:pPr>
            <a:r>
              <a:rPr lang="nl-NL"/>
              <a:t>de naam</a:t>
            </a:r>
          </a:p>
          <a:p>
            <a:pPr eaLnBrk="1" hangingPunct="1">
              <a:buFontTx/>
              <a:buNone/>
            </a:pPr>
            <a:r>
              <a:rPr lang="nl-NL"/>
              <a:t>de prullenbak</a:t>
            </a:r>
          </a:p>
          <a:p>
            <a:pPr eaLnBrk="1" hangingPunct="1">
              <a:buFontTx/>
              <a:buNone/>
            </a:pPr>
            <a:r>
              <a:rPr lang="nl-NL"/>
              <a:t>de vloer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hoek			de hoeken</a:t>
            </a:r>
          </a:p>
          <a:p>
            <a:pPr eaLnBrk="1" hangingPunct="1">
              <a:buFontTx/>
              <a:buNone/>
            </a:pPr>
            <a:r>
              <a:rPr lang="nl-NL"/>
              <a:t>de juf			de juffen</a:t>
            </a:r>
          </a:p>
          <a:p>
            <a:pPr eaLnBrk="1" hangingPunct="1">
              <a:buFontTx/>
              <a:buNone/>
            </a:pPr>
            <a:r>
              <a:rPr lang="nl-NL"/>
              <a:t>de naam			de namen</a:t>
            </a:r>
          </a:p>
          <a:p>
            <a:pPr eaLnBrk="1" hangingPunct="1">
              <a:buFontTx/>
              <a:buNone/>
            </a:pPr>
            <a:r>
              <a:rPr lang="nl-NL"/>
              <a:t>de prullenbak		de prullenbakken</a:t>
            </a:r>
          </a:p>
          <a:p>
            <a:pPr eaLnBrk="1" hangingPunct="1">
              <a:buFontTx/>
              <a:buNone/>
            </a:pPr>
            <a:r>
              <a:rPr lang="nl-NL"/>
              <a:t>de vloer			de vloeren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cijfer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cijfer			de cijfers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a/aa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naam		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plaat			bak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praat		tak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raam		zak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gaan			lak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vaas			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vaak			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kaas			bal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mama</a:t>
            </a:r>
          </a:p>
          <a:p>
            <a:pPr eaLnBrk="1" hangingPunct="1">
              <a:buFontTx/>
              <a:buNone/>
            </a:pPr>
            <a:r>
              <a:rPr lang="nl-NL"/>
              <a:t>trap niet op de mat</a:t>
            </a:r>
          </a:p>
          <a:p>
            <a:pPr eaLnBrk="1" hangingPunct="1">
              <a:buFontTx/>
              <a:buNone/>
            </a:pPr>
            <a:r>
              <a:rPr lang="nl-NL"/>
              <a:t>die is nat en glad</a:t>
            </a:r>
          </a:p>
          <a:p>
            <a:pPr eaLnBrk="1" hangingPunct="1">
              <a:buFontTx/>
              <a:buNone/>
            </a:pPr>
            <a:r>
              <a:rPr lang="nl-NL"/>
              <a:t>ja schat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tante nans</a:t>
            </a:r>
          </a:p>
          <a:p>
            <a:pPr eaLnBrk="1" hangingPunct="1">
              <a:buFontTx/>
              <a:buNone/>
            </a:pPr>
            <a:r>
              <a:rPr lang="nl-NL"/>
              <a:t>zat op een gans</a:t>
            </a:r>
          </a:p>
          <a:p>
            <a:pPr eaLnBrk="1" hangingPunct="1">
              <a:buFontTx/>
              <a:buNone/>
            </a:pPr>
            <a:r>
              <a:rPr lang="nl-NL"/>
              <a:t>wip zei de gans</a:t>
            </a:r>
          </a:p>
          <a:p>
            <a:pPr eaLnBrk="1" hangingPunct="1">
              <a:buFontTx/>
              <a:buNone/>
            </a:pPr>
            <a:r>
              <a:rPr lang="nl-NL"/>
              <a:t>en weg was tante nans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293" y="404664"/>
            <a:ext cx="8229600" cy="792088"/>
          </a:xfrm>
        </p:spPr>
        <p:txBody>
          <a:bodyPr/>
          <a:lstStyle/>
          <a:p>
            <a:r>
              <a:rPr lang="nl-NL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893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Stijgen/dalen + coach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leerkracht zegt een woord + de/het ervoor bijv. de boom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leerling gaat staan en maakt er een verkleinwoord van met het juiste lidwoord </a:t>
            </a:r>
            <a:r>
              <a:rPr lang="nl-NL" dirty="0" err="1"/>
              <a:t>evoor</a:t>
            </a:r>
            <a:r>
              <a:rPr lang="nl-NL" dirty="0"/>
              <a:t>;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boompje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anderen mogen corrigeren indien nodig</a:t>
            </a:r>
          </a:p>
        </p:txBody>
      </p:sp>
    </p:spTree>
    <p:extLst>
      <p:ext uri="{BB962C8B-B14F-4D97-AF65-F5344CB8AC3E}">
        <p14:creationId xmlns:p14="http://schemas.microsoft.com/office/powerpoint/2010/main" val="3462518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012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school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0624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78263" y="5876925"/>
            <a:ext cx="1165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weggooien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afval</a:t>
            </a:r>
          </a:p>
          <a:p>
            <a:r>
              <a:rPr lang="nl-NL" dirty="0"/>
              <a:t>de hoek</a:t>
            </a:r>
          </a:p>
          <a:p>
            <a:r>
              <a:rPr lang="nl-NL" dirty="0"/>
              <a:t>de prullenbak</a:t>
            </a:r>
          </a:p>
          <a:p>
            <a:r>
              <a:rPr lang="nl-NL" dirty="0"/>
              <a:t>de vloer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024336" cy="29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2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l-NL" dirty="0"/>
          </a:p>
        </p:txBody>
      </p:sp>
      <p:pic>
        <p:nvPicPr>
          <p:cNvPr id="46084" name="Picture 4" descr="man_dreaming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856" y="306129"/>
            <a:ext cx="7380287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907704" y="5785505"/>
            <a:ext cx="50368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  de droom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7108" name="Picture 4" descr="JO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7750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59213" y="5734050"/>
            <a:ext cx="17653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jongen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8132" name="Picture 4" descr="Kijken%20naar%20Nieuws%20uit%20de%20Natuur%20via%20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856662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468688" y="5805488"/>
            <a:ext cx="1924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kijken naar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9156" name="Picture 5" descr="Kijken_naar_Ku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199312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738563" y="5734050"/>
            <a:ext cx="2365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luisteren naar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80" name="Picture 4" descr="koalas20knuff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8324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25875" y="5805488"/>
            <a:ext cx="16398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knuffelen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04" name="Picture 4" descr="plaatjessocialetalente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2804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449638" y="5805488"/>
            <a:ext cx="1546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vertellen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507038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014788" y="5516563"/>
            <a:ext cx="9874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wakker-liggen_365x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910013" y="6156325"/>
            <a:ext cx="13239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wakker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sla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006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805238" y="5876925"/>
            <a:ext cx="12461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slapen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1" name="Picture 4" descr="samen_sla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sam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565400"/>
            <a:ext cx="3635375" cy="2419350"/>
          </a:xfr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540500" y="5661025"/>
            <a:ext cx="12652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iemand</a:t>
            </a:r>
          </a:p>
          <a:p>
            <a:pPr eaLnBrk="1" hangingPunct="1">
              <a:buFontTx/>
              <a:buNone/>
            </a:pPr>
            <a:r>
              <a:rPr lang="nl-NL"/>
              <a:t>niemand</a:t>
            </a:r>
          </a:p>
          <a:p>
            <a:pPr eaLnBrk="1" hangingPunct="1">
              <a:buFontTx/>
              <a:buNone/>
            </a:pPr>
            <a:r>
              <a:rPr lang="nl-NL"/>
              <a:t>stout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6323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droom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7347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droom			de dromen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8371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jongen	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9395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jongen			de jongens	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aftelversje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iene miene mutte</a:t>
            </a:r>
          </a:p>
          <a:p>
            <a:pPr eaLnBrk="1" hangingPunct="1">
              <a:buFontTx/>
              <a:buNone/>
            </a:pPr>
            <a:r>
              <a:rPr lang="nl-NL"/>
              <a:t>tien pond grutte</a:t>
            </a:r>
          </a:p>
          <a:p>
            <a:pPr eaLnBrk="1" hangingPunct="1">
              <a:buFontTx/>
              <a:buNone/>
            </a:pPr>
            <a:r>
              <a:rPr lang="nl-NL"/>
              <a:t>tien pond kaas</a:t>
            </a:r>
          </a:p>
          <a:p>
            <a:pPr eaLnBrk="1" hangingPunct="1">
              <a:buFontTx/>
              <a:buNone/>
            </a:pPr>
            <a:r>
              <a:rPr lang="nl-NL"/>
              <a:t>iene miene mutte is de baas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a/aa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naam		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plaat			bak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praat		tak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raam		zak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gaan			lak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vaas			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vaak			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kaas			bal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dag mama</a:t>
            </a:r>
          </a:p>
          <a:p>
            <a:pPr eaLnBrk="1" hangingPunct="1">
              <a:buFontTx/>
              <a:buNone/>
            </a:pPr>
            <a:r>
              <a:rPr lang="nl-NL"/>
              <a:t>trap niet op de mat</a:t>
            </a:r>
          </a:p>
          <a:p>
            <a:pPr eaLnBrk="1" hangingPunct="1">
              <a:buFontTx/>
              <a:buNone/>
            </a:pPr>
            <a:r>
              <a:rPr lang="nl-NL"/>
              <a:t>die is nat en glad</a:t>
            </a:r>
          </a:p>
          <a:p>
            <a:pPr eaLnBrk="1" hangingPunct="1">
              <a:buFontTx/>
              <a:buNone/>
            </a:pPr>
            <a:r>
              <a:rPr lang="nl-NL"/>
              <a:t>ja schat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tante nans</a:t>
            </a:r>
          </a:p>
          <a:p>
            <a:pPr eaLnBrk="1" hangingPunct="1">
              <a:buFontTx/>
              <a:buNone/>
            </a:pPr>
            <a:r>
              <a:rPr lang="nl-NL"/>
              <a:t>zat op een gans</a:t>
            </a:r>
          </a:p>
          <a:p>
            <a:pPr eaLnBrk="1" hangingPunct="1">
              <a:buFontTx/>
              <a:buNone/>
            </a:pPr>
            <a:r>
              <a:rPr lang="nl-NL"/>
              <a:t>wip zei de gans</a:t>
            </a:r>
          </a:p>
          <a:p>
            <a:pPr eaLnBrk="1" hangingPunct="1">
              <a:buFontTx/>
              <a:buNone/>
            </a:pPr>
            <a:r>
              <a:rPr lang="nl-NL"/>
              <a:t>en weg was tante nans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0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img_56_3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5"/>
            <a:ext cx="91440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63975" y="5734050"/>
            <a:ext cx="11461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alleen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816" y="260648"/>
            <a:ext cx="8229600" cy="720080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81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Laat zien:</a:t>
            </a:r>
          </a:p>
          <a:p>
            <a:r>
              <a:rPr lang="nl-NL" dirty="0"/>
              <a:t>De leerkracht schrijft vragen over het verhaal van vandaag op kaartjes </a:t>
            </a:r>
          </a:p>
          <a:p>
            <a:r>
              <a:rPr lang="nl-NL" dirty="0"/>
              <a:t>2 teams maken met groepsleiders</a:t>
            </a:r>
          </a:p>
          <a:p>
            <a:r>
              <a:rPr lang="nl-NL" dirty="0"/>
              <a:t>De leider leest de vraag voor</a:t>
            </a:r>
          </a:p>
          <a:p>
            <a:r>
              <a:rPr lang="nl-NL" dirty="0"/>
              <a:t>De leerlingen schrijven na overleg het antwoord op of mogen het hardop zeggen</a:t>
            </a:r>
          </a:p>
          <a:p>
            <a:r>
              <a:rPr lang="nl-NL" dirty="0"/>
              <a:t>Ze laten hun antwoord zien</a:t>
            </a:r>
          </a:p>
          <a:p>
            <a:r>
              <a:rPr lang="nl-NL" dirty="0"/>
              <a:t>Goed? 1 punt!  Fout? corrigeren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9347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215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4730649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droom</a:t>
            </a:r>
          </a:p>
          <a:p>
            <a:r>
              <a:rPr lang="nl-NL" dirty="0"/>
              <a:t>dromen</a:t>
            </a:r>
          </a:p>
          <a:p>
            <a:r>
              <a:rPr lang="nl-NL" dirty="0"/>
              <a:t>knuffelen</a:t>
            </a:r>
          </a:p>
          <a:p>
            <a:r>
              <a:rPr lang="nl-NL" dirty="0"/>
              <a:t>wakker</a:t>
            </a:r>
          </a:p>
          <a:p>
            <a:r>
              <a:rPr lang="nl-NL" dirty="0"/>
              <a:t>iemand – niemand</a:t>
            </a:r>
          </a:p>
        </p:txBody>
      </p:sp>
      <p:pic>
        <p:nvPicPr>
          <p:cNvPr id="4" name="Picture 4" descr="man_dreaming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457286" cy="24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6404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4721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293982" y="5661025"/>
            <a:ext cx="439729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Woord van de dag:  de 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5" descr="0619%20doel%20jeugdd%20verplb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0"/>
            <a:ext cx="885666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756025" y="5805488"/>
            <a:ext cx="146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doel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hek_lan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32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735388" y="5516563"/>
            <a:ext cx="1365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k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551612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98900" y="5876925"/>
            <a:ext cx="1465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goo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5451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14750" y="5445125"/>
            <a:ext cx="12652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gooien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plaatjessocialetalente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2804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449638" y="5805488"/>
            <a:ext cx="15462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vertellen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eierenvasthou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565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46525" y="5805488"/>
            <a:ext cx="20462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vasthouden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Letting_Go_by_Itchit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056063" y="5805488"/>
            <a:ext cx="152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los laten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voetbal-kleurplaat-jongen-schopt-bal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75"/>
            <a:ext cx="91440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260850" y="5876925"/>
            <a:ext cx="18272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voetballen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5" name="Picture 4" descr="voetbal-kleurplaat-jongen-schopt-bal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75"/>
            <a:ext cx="91440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298950" y="5876925"/>
            <a:ext cx="1746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schoppen</a:t>
            </a:r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 flipV="1">
            <a:off x="5724525" y="3644900"/>
            <a:ext cx="215900" cy="22320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V="1">
            <a:off x="5148263" y="3933825"/>
            <a:ext cx="792162" cy="2159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V="1">
            <a:off x="5076825" y="3357563"/>
            <a:ext cx="503238" cy="25193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5076825" y="3644900"/>
            <a:ext cx="358775" cy="24479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 flipH="1">
            <a:off x="5580063" y="3500438"/>
            <a:ext cx="144462" cy="244951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roller1_zoom-705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105275" y="5949950"/>
            <a:ext cx="10652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rollen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Doen/laat zien!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beginnen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groter maken (de kring)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halen (ga de bal maar halen)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kleiner maken (de kring)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opletten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schoppen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goed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samen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verder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dirty="0"/>
              <a:t>voorzichtig</a:t>
            </a:r>
          </a:p>
          <a:p>
            <a:pPr eaLnBrk="1" hangingPunct="1">
              <a:lnSpc>
                <a:spcPct val="80000"/>
              </a:lnSpc>
            </a:pPr>
            <a:endParaRPr lang="nl-NL" sz="28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27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</a:t>
            </a:r>
          </a:p>
          <a:p>
            <a:pPr eaLnBrk="1" hangingPunct="1">
              <a:buFontTx/>
              <a:buNone/>
            </a:pPr>
            <a:r>
              <a:rPr lang="nl-NL"/>
              <a:t>het doel</a:t>
            </a:r>
          </a:p>
          <a:p>
            <a:pPr eaLnBrk="1" hangingPunct="1">
              <a:buFontTx/>
              <a:buNone/>
            </a:pPr>
            <a:r>
              <a:rPr lang="nl-NL"/>
              <a:t>het hek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37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bal			de ballen</a:t>
            </a:r>
          </a:p>
          <a:p>
            <a:pPr eaLnBrk="1" hangingPunct="1">
              <a:buFontTx/>
              <a:buNone/>
            </a:pPr>
            <a:r>
              <a:rPr lang="nl-NL"/>
              <a:t>het doel			de doelen</a:t>
            </a:r>
          </a:p>
          <a:p>
            <a:pPr eaLnBrk="1" hangingPunct="1">
              <a:buFontTx/>
              <a:buNone/>
            </a:pPr>
            <a:r>
              <a:rPr lang="nl-NL"/>
              <a:t>het hek			de hekken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aftelversje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iene miene mutte</a:t>
            </a:r>
          </a:p>
          <a:p>
            <a:pPr eaLnBrk="1" hangingPunct="1">
              <a:buFontTx/>
              <a:buNone/>
            </a:pPr>
            <a:r>
              <a:rPr lang="nl-NL"/>
              <a:t>tien pond grutte</a:t>
            </a:r>
          </a:p>
          <a:p>
            <a:pPr eaLnBrk="1" hangingPunct="1">
              <a:buFontTx/>
              <a:buNone/>
            </a:pPr>
            <a:r>
              <a:rPr lang="nl-NL"/>
              <a:t>tien pond kaas</a:t>
            </a:r>
          </a:p>
          <a:p>
            <a:pPr eaLnBrk="1" hangingPunct="1">
              <a:buFontTx/>
              <a:buNone/>
            </a:pPr>
            <a:r>
              <a:rPr lang="nl-NL"/>
              <a:t>iene miene mutte is de baas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a/aa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naam		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plaat			bak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praat		tak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raam		zak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gaan			lak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vaas			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vaak			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/>
              <a:t>kaas			bal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1048</Words>
  <Application>Microsoft Office PowerPoint</Application>
  <PresentationFormat>Diavoorstelling (4:3)</PresentationFormat>
  <Paragraphs>372</Paragraphs>
  <Slides>119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119</vt:i4>
      </vt:variant>
    </vt:vector>
  </HeadingPairs>
  <TitlesOfParts>
    <vt:vector size="122" baseType="lpstr">
      <vt:lpstr>Arial</vt:lpstr>
      <vt:lpstr>Calibri</vt:lpstr>
      <vt:lpstr>Standaardontwerp</vt:lpstr>
      <vt:lpstr>Mondeling  Nederlands</vt:lpstr>
      <vt:lpstr>PowerPoint-presentatie</vt:lpstr>
      <vt:lpstr>(weg) rennen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Klankoefeningen a/aa</vt:lpstr>
      <vt:lpstr>klankoefeningen</vt:lpstr>
      <vt:lpstr>klankoefeningen</vt:lpstr>
      <vt:lpstr>   Het verhaal</vt:lpstr>
      <vt:lpstr>enkelvoud/meervoud</vt:lpstr>
      <vt:lpstr>Goede zinnen maken</vt:lpstr>
      <vt:lpstr>Wat hebben wij geleerd?</vt:lpstr>
      <vt:lpstr>dag 2</vt:lpstr>
      <vt:lpstr> weet je nog? Het verhaal</vt:lpstr>
      <vt:lpstr>Weet je nog?</vt:lpstr>
      <vt:lpstr>Woord van de dag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gaan we doen?</vt:lpstr>
      <vt:lpstr>meervoud</vt:lpstr>
      <vt:lpstr>meervoud</vt:lpstr>
      <vt:lpstr>meervoud</vt:lpstr>
      <vt:lpstr>meervoud</vt:lpstr>
      <vt:lpstr>Klankoefeningen a/aa</vt:lpstr>
      <vt:lpstr>klankoefeningen</vt:lpstr>
      <vt:lpstr>klankoefeningen</vt:lpstr>
      <vt:lpstr>Verkleinwoorden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aftelversje</vt:lpstr>
      <vt:lpstr>Klankoefeningen a/aa</vt:lpstr>
      <vt:lpstr>klankoefeningen</vt:lpstr>
      <vt:lpstr>klankoefeningen</vt:lpstr>
      <vt:lpstr>   Het verhaal</vt:lpstr>
      <vt:lpstr>Goede zinnen maken</vt:lpstr>
      <vt:lpstr>Wat hebben wij geleerd?</vt:lpstr>
      <vt:lpstr>dag 4</vt:lpstr>
      <vt:lpstr> weet je nog? Het verhaal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Doen/laat zien!</vt:lpstr>
      <vt:lpstr>meervoud</vt:lpstr>
      <vt:lpstr>meervoud</vt:lpstr>
      <vt:lpstr>aftelversje</vt:lpstr>
      <vt:lpstr>Klankoefeningen a/aa</vt:lpstr>
      <vt:lpstr>klankoefeningen</vt:lpstr>
      <vt:lpstr>klankoefeningen</vt:lpstr>
      <vt:lpstr>Persoonsaanduidende woorden</vt:lpstr>
      <vt:lpstr>enkelvoud/meervoud</vt:lpstr>
      <vt:lpstr>PowerPoint-presentatie</vt:lpstr>
      <vt:lpstr>Wat hebben wij geleerd?</vt:lpstr>
      <vt:lpstr>Dag 5</vt:lpstr>
      <vt:lpstr>Weet je nog?</vt:lpstr>
      <vt:lpstr>(hard) weg rennen</vt:lpstr>
      <vt:lpstr>Wat is het ook alweer?</vt:lpstr>
      <vt:lpstr>taalfunctie</vt:lpstr>
      <vt:lpstr>aftelversje</vt:lpstr>
      <vt:lpstr>Klankoefeningen a/aa</vt:lpstr>
      <vt:lpstr>klankoefeningen</vt:lpstr>
      <vt:lpstr>klankoefeningen</vt:lpstr>
      <vt:lpstr>meervoud</vt:lpstr>
      <vt:lpstr>meervoud</vt:lpstr>
      <vt:lpstr>goede zinnen maken</vt:lpstr>
      <vt:lpstr>verkleinwoorden</vt:lpstr>
      <vt:lpstr>Wat hebben wij geleerd?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</dc:creator>
  <cp:lastModifiedBy>aurora smit</cp:lastModifiedBy>
  <cp:revision>97</cp:revision>
  <dcterms:created xsi:type="dcterms:W3CDTF">2009-10-24T10:55:55Z</dcterms:created>
  <dcterms:modified xsi:type="dcterms:W3CDTF">2016-06-26T21:25:06Z</dcterms:modified>
</cp:coreProperties>
</file>